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71F"/>
    <a:srgbClr val="C5C5C5"/>
    <a:srgbClr val="72A3DC"/>
    <a:srgbClr val="FF6600"/>
    <a:srgbClr val="FFFFFF"/>
    <a:srgbClr val="025AA2"/>
    <a:srgbClr val="01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EFD45-EFA0-4057-AE25-33E65890E005}" v="2" dt="2022-04-27T11:54:23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-2220" y="-230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 Calvo García" userId="229673fe-5ccb-423e-ab53-26e562b1cd3d" providerId="ADAL" clId="{369EFD45-EFA0-4057-AE25-33E65890E005}"/>
    <pc:docChg chg="custSel modSld">
      <pc:chgData name="Natalia Calvo García" userId="229673fe-5ccb-423e-ab53-26e562b1cd3d" providerId="ADAL" clId="{369EFD45-EFA0-4057-AE25-33E65890E005}" dt="2022-04-27T11:54:23.385" v="30"/>
      <pc:docMkLst>
        <pc:docMk/>
      </pc:docMkLst>
      <pc:sldChg chg="modSp mod">
        <pc:chgData name="Natalia Calvo García" userId="229673fe-5ccb-423e-ab53-26e562b1cd3d" providerId="ADAL" clId="{369EFD45-EFA0-4057-AE25-33E65890E005}" dt="2022-04-27T11:54:14.518" v="26" actId="14100"/>
        <pc:sldMkLst>
          <pc:docMk/>
          <pc:sldMk cId="3861080703" sldId="259"/>
        </pc:sldMkLst>
        <pc:spChg chg="mod">
          <ac:chgData name="Natalia Calvo García" userId="229673fe-5ccb-423e-ab53-26e562b1cd3d" providerId="ADAL" clId="{369EFD45-EFA0-4057-AE25-33E65890E005}" dt="2022-04-27T11:54:14.518" v="26" actId="14100"/>
          <ac:spMkLst>
            <pc:docMk/>
            <pc:sldMk cId="3861080703" sldId="259"/>
            <ac:spMk id="52" creationId="{E9DC88B1-B86B-4BA9-AA2E-DA3FBA3FEE0A}"/>
          </ac:spMkLst>
        </pc:spChg>
      </pc:sldChg>
      <pc:sldChg chg="addSp delSp modSp mod">
        <pc:chgData name="Natalia Calvo García" userId="229673fe-5ccb-423e-ab53-26e562b1cd3d" providerId="ADAL" clId="{369EFD45-EFA0-4057-AE25-33E65890E005}" dt="2022-04-27T11:54:19.652" v="28"/>
        <pc:sldMkLst>
          <pc:docMk/>
          <pc:sldMk cId="1810336312" sldId="260"/>
        </pc:sldMkLst>
        <pc:spChg chg="add mod">
          <ac:chgData name="Natalia Calvo García" userId="229673fe-5ccb-423e-ab53-26e562b1cd3d" providerId="ADAL" clId="{369EFD45-EFA0-4057-AE25-33E65890E005}" dt="2022-04-27T11:54:19.652" v="28"/>
          <ac:spMkLst>
            <pc:docMk/>
            <pc:sldMk cId="1810336312" sldId="260"/>
            <ac:spMk id="16" creationId="{262E314F-E76B-4AA8-B6CF-6B9AEB7621CB}"/>
          </ac:spMkLst>
        </pc:spChg>
        <pc:spChg chg="del">
          <ac:chgData name="Natalia Calvo García" userId="229673fe-5ccb-423e-ab53-26e562b1cd3d" providerId="ADAL" clId="{369EFD45-EFA0-4057-AE25-33E65890E005}" dt="2022-04-27T11:54:19.302" v="27" actId="478"/>
          <ac:spMkLst>
            <pc:docMk/>
            <pc:sldMk cId="1810336312" sldId="260"/>
            <ac:spMk id="27" creationId="{F115A56E-7D46-4C6A-9EBD-A365CBE1CEDA}"/>
          </ac:spMkLst>
        </pc:spChg>
      </pc:sldChg>
      <pc:sldChg chg="addSp delSp modSp mod">
        <pc:chgData name="Natalia Calvo García" userId="229673fe-5ccb-423e-ab53-26e562b1cd3d" providerId="ADAL" clId="{369EFD45-EFA0-4057-AE25-33E65890E005}" dt="2022-04-27T11:54:23.385" v="30"/>
        <pc:sldMkLst>
          <pc:docMk/>
          <pc:sldMk cId="3415737671" sldId="261"/>
        </pc:sldMkLst>
        <pc:spChg chg="del">
          <ac:chgData name="Natalia Calvo García" userId="229673fe-5ccb-423e-ab53-26e562b1cd3d" providerId="ADAL" clId="{369EFD45-EFA0-4057-AE25-33E65890E005}" dt="2022-04-27T11:54:22.855" v="29" actId="478"/>
          <ac:spMkLst>
            <pc:docMk/>
            <pc:sldMk cId="3415737671" sldId="261"/>
            <ac:spMk id="27" creationId="{F115A56E-7D46-4C6A-9EBD-A365CBE1CEDA}"/>
          </ac:spMkLst>
        </pc:spChg>
        <pc:spChg chg="add mod">
          <ac:chgData name="Natalia Calvo García" userId="229673fe-5ccb-423e-ab53-26e562b1cd3d" providerId="ADAL" clId="{369EFD45-EFA0-4057-AE25-33E65890E005}" dt="2022-04-27T11:54:23.385" v="30"/>
          <ac:spMkLst>
            <pc:docMk/>
            <pc:sldMk cId="3415737671" sldId="261"/>
            <ac:spMk id="52" creationId="{BEE4C56A-B270-459D-BC5A-EA753C103D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7582AE-5F38-4FB2-8125-D26C84001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E5D243-4EC1-4789-B07C-AF9641AA3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C96AAC-76E5-446C-9C99-B73DCA5D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2C2586-2462-4F64-9162-E4B41BAB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4DF376-8C62-44EB-821A-04330315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04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3F090-D545-486C-B966-F6C0E415E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E4506F-09EF-4882-83B5-98FC35798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798700-7828-4F63-B360-B400FB7BF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CE8AA4-F9C4-4C32-836B-92F8A6C6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7808E0-435D-4563-9639-05E81FA3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08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8DBAA4-A850-4A3F-9046-AD05EECEE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4676CD-A49F-4C8A-9733-541A66135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5D2A8C-08B3-42C3-A579-13039CF7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F2FDC0-D75E-4B53-B68A-C911583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A8E240-46DC-4248-BD61-9FFBE106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57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9BB69-0137-4F60-B803-31C21F98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A3DF87-8977-46F5-AAF7-2D54F113D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6BFA27-5E13-4383-8BD1-6F5A0F90D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7AAACB-26E6-45E9-8A5E-EA59FFC8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C4BFEB-ABC0-4ACD-9FE9-912326E7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82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1E96AD-FA97-44CD-8A15-932D6527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AC7655-FAFC-462C-B81C-F7C17B1DA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DFA0A9-F87D-4A44-BADF-9324C0492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889B47-36CB-4F86-A7C0-598CCC9E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A0469A-A7E3-4ED9-BEAD-DF60AAFF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30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A6EA2-8A4E-459C-A4F9-76538FCC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8233DA-E8EF-4AA4-BD9C-0917BE890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6A7ADE-2AE8-48FA-96DD-6DB92BA5F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945167-3552-469A-8B44-D5D47ADF6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A59D64-D4E2-497D-809A-2A61D0F8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217868-B772-47EA-9567-1DFEC139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78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DA4C5-BBCF-4DF3-9B5E-D3809318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F7EA06-A7BD-4CB8-B679-8F9DA1C24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FA83C3-3582-4F5D-936C-4F2787CE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0E8282-CCBD-4EF2-BD27-6E1F626D9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D2424E-B8CC-408A-BD03-E9132737C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DD4712-C02B-40C4-AFA4-DBBE5FEA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357FA1-C62E-4EFF-9EAF-2AFED7B76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501326-40EF-41BD-90FF-0CB61451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97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EA79F-92DF-4800-8342-CB299E68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801188-CB67-45D0-967F-7EBBC3EE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382C02-3523-495B-B4EE-54C64F40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216E359-18CD-45A1-B25C-C37673C5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17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6D59E5-961B-40B1-8406-708EE109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96AFFB-D8AC-4045-921B-F2131635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7978B8-BDAD-4042-94CE-8D7F2115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989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7AF66-2ADA-4EFF-A414-7893A46A8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23C02-75E3-4D6D-B4F5-8986F8FA8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5EB466-7813-4E27-B667-F83F80877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816506-F669-4EA4-8D5F-563DE63EB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FBC642-D506-4DB2-9189-696BA49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3FB659-14FE-46DE-BEF4-FF9672CB8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984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D264C-78E1-401D-B2FB-B30A585B0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D528292-5A04-47AB-95A7-3DF6ABECA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ECB711-D8B8-41FC-A1C6-F6A15D41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93FB1F-524E-4DB2-8BB5-210CE87BF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E163E1-3617-4808-9973-484D7F792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121CEF-7246-48C8-B2BD-AD344551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61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97835E-0A14-4C4D-BCAA-ACE13BB9E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8C8B76-73A3-4137-8F4D-44F495D1B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C67CB6-289A-4D57-B0BA-33D5B458F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B0F9F-E5E1-4EBE-A751-BCD9F5010805}" type="datetimeFigureOut">
              <a:rPr lang="es-ES" smtClean="0"/>
              <a:t>27/04/2022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3D41C5-7D55-4B73-9985-B1D166C22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DF017B-6CD7-4985-A2F2-5B901918F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88A2-8DBD-493D-822B-9B89E8C3B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65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66178B68-5194-4D1C-BF07-86C094A42955}"/>
              </a:ext>
            </a:extLst>
          </p:cNvPr>
          <p:cNvSpPr/>
          <p:nvPr/>
        </p:nvSpPr>
        <p:spPr>
          <a:xfrm>
            <a:off x="919963" y="1169299"/>
            <a:ext cx="3551266" cy="1729702"/>
          </a:xfrm>
          <a:prstGeom prst="roundRect">
            <a:avLst>
              <a:gd name="adj" fmla="val 3509"/>
            </a:avLst>
          </a:prstGeom>
          <a:noFill/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6492D97-697A-4B54-B40C-68A7007ACCCC}"/>
              </a:ext>
            </a:extLst>
          </p:cNvPr>
          <p:cNvSpPr/>
          <p:nvPr/>
        </p:nvSpPr>
        <p:spPr>
          <a:xfrm>
            <a:off x="0" y="0"/>
            <a:ext cx="12192000" cy="903665"/>
          </a:xfrm>
          <a:prstGeom prst="rect">
            <a:avLst/>
          </a:prstGeom>
          <a:solidFill>
            <a:srgbClr val="013663"/>
          </a:solidFill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69D69FF-AA6D-49ED-BDFB-168EE01B5DBF}"/>
              </a:ext>
            </a:extLst>
          </p:cNvPr>
          <p:cNvSpPr txBox="1"/>
          <p:nvPr/>
        </p:nvSpPr>
        <p:spPr>
          <a:xfrm>
            <a:off x="7696883" y="251777"/>
            <a:ext cx="42455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i="0" dirty="0">
                <a:solidFill>
                  <a:schemeClr val="bg1">
                    <a:lumMod val="50000"/>
                  </a:schemeClr>
                </a:solidFill>
                <a:effectLst/>
              </a:rPr>
              <a:t>plantilla</a:t>
            </a:r>
            <a:r>
              <a:rPr lang="es-ES" sz="2000" b="1" i="0" dirty="0">
                <a:solidFill>
                  <a:schemeClr val="bg1"/>
                </a:solidFill>
                <a:effectLst/>
              </a:rPr>
              <a:t> </a:t>
            </a:r>
            <a:r>
              <a:rPr lang="es-ES" sz="2000" b="1" i="1" dirty="0">
                <a:solidFill>
                  <a:schemeClr val="bg1"/>
                </a:solidFill>
              </a:rPr>
              <a:t>FLIPPED CLASSROOM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DBAB5E2-B148-47B6-B4F0-79D5F5AF34CE}"/>
              </a:ext>
            </a:extLst>
          </p:cNvPr>
          <p:cNvSpPr txBox="1"/>
          <p:nvPr/>
        </p:nvSpPr>
        <p:spPr>
          <a:xfrm rot="16200000">
            <a:off x="-497229" y="1873892"/>
            <a:ext cx="17424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b="1" i="0" dirty="0">
                <a:effectLst/>
                <a:latin typeface="Arial" panose="020B0604020202020204" pitchFamily="34" charset="0"/>
              </a:rPr>
              <a:t>OBJETIVOS</a:t>
            </a:r>
            <a:endParaRPr lang="es-ES" sz="1400" b="1" dirty="0"/>
          </a:p>
        </p:txBody>
      </p:sp>
      <p:sp>
        <p:nvSpPr>
          <p:cNvPr id="14" name="CuadroTexto 14">
            <a:extLst>
              <a:ext uri="{FF2B5EF4-FFF2-40B4-BE49-F238E27FC236}">
                <a16:creationId xmlns:a16="http://schemas.microsoft.com/office/drawing/2014/main" id="{39065B30-EB9E-4507-A3F3-BBF86B522211}"/>
              </a:ext>
            </a:extLst>
          </p:cNvPr>
          <p:cNvSpPr txBox="1"/>
          <p:nvPr/>
        </p:nvSpPr>
        <p:spPr>
          <a:xfrm>
            <a:off x="962740" y="1298919"/>
            <a:ext cx="3349002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900" dirty="0">
                <a:latin typeface="Arial Nova" panose="020B0504020202020204" pitchFamily="34" charset="0"/>
              </a:rPr>
              <a:t>CONTENIDOS</a:t>
            </a:r>
            <a:endParaRPr lang="es-ES" sz="9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3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[e.g.: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electrofisiología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nerviosa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: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potenciales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y transmission del impulse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nervioso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]</a:t>
            </a:r>
            <a:endParaRPr lang="es-ES" sz="9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2092A86F-507B-4981-9F9F-952740B21A66}"/>
              </a:ext>
            </a:extLst>
          </p:cNvPr>
          <p:cNvSpPr/>
          <p:nvPr/>
        </p:nvSpPr>
        <p:spPr>
          <a:xfrm>
            <a:off x="4657331" y="1169299"/>
            <a:ext cx="3551266" cy="1729702"/>
          </a:xfrm>
          <a:prstGeom prst="roundRect">
            <a:avLst>
              <a:gd name="adj" fmla="val 3509"/>
            </a:avLst>
          </a:prstGeom>
          <a:noFill/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FFD9A7ED-5B3C-4E4D-BBFA-AF50BD05F829}"/>
              </a:ext>
            </a:extLst>
          </p:cNvPr>
          <p:cNvSpPr/>
          <p:nvPr/>
        </p:nvSpPr>
        <p:spPr>
          <a:xfrm>
            <a:off x="8394700" y="1169299"/>
            <a:ext cx="3551266" cy="1729702"/>
          </a:xfrm>
          <a:prstGeom prst="roundRect">
            <a:avLst>
              <a:gd name="adj" fmla="val 3509"/>
            </a:avLst>
          </a:prstGeom>
          <a:noFill/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4">
            <a:extLst>
              <a:ext uri="{FF2B5EF4-FFF2-40B4-BE49-F238E27FC236}">
                <a16:creationId xmlns:a16="http://schemas.microsoft.com/office/drawing/2014/main" id="{8A7A4E3D-82D0-4CD2-BFBC-BB290AD60985}"/>
              </a:ext>
            </a:extLst>
          </p:cNvPr>
          <p:cNvSpPr txBox="1"/>
          <p:nvPr/>
        </p:nvSpPr>
        <p:spPr>
          <a:xfrm>
            <a:off x="4754919" y="1298920"/>
            <a:ext cx="3349002" cy="692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900" dirty="0">
                <a:latin typeface="Arial Nova" panose="020B0504020202020204" pitchFamily="34" charset="0"/>
              </a:rPr>
              <a:t>COMPETENCIAS</a:t>
            </a:r>
            <a:r>
              <a:rPr lang="es-ES" sz="9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: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3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[e.g.: </a:t>
            </a:r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el alumno es capaz de seleccionar información rigurosa y mostrarla en un medio gráfico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]</a:t>
            </a:r>
            <a:endParaRPr lang="es-ES" sz="900" kern="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9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19" name="CuadroTexto 14">
            <a:extLst>
              <a:ext uri="{FF2B5EF4-FFF2-40B4-BE49-F238E27FC236}">
                <a16:creationId xmlns:a16="http://schemas.microsoft.com/office/drawing/2014/main" id="{04514687-608C-41D7-967D-D78F69130025}"/>
              </a:ext>
            </a:extLst>
          </p:cNvPr>
          <p:cNvSpPr txBox="1"/>
          <p:nvPr/>
        </p:nvSpPr>
        <p:spPr>
          <a:xfrm>
            <a:off x="8453964" y="1298919"/>
            <a:ext cx="3349002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900" dirty="0">
                <a:latin typeface="Arial Nova" panose="020B0504020202020204" pitchFamily="34" charset="0"/>
              </a:rPr>
              <a:t>RESULTADOS DE APRENDIZAJE</a:t>
            </a:r>
            <a:endParaRPr lang="es-ES" sz="9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3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[e.g.: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el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alumno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calcula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potenciales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de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equilibrio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y es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capaz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de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evaluar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las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consecuencias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de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valores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distintos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a la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normalidad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]</a:t>
            </a:r>
            <a:endParaRPr lang="es-ES" sz="900" kern="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6F078B-D97D-4B2A-AA36-6F94184AE6BF}"/>
              </a:ext>
            </a:extLst>
          </p:cNvPr>
          <p:cNvSpPr txBox="1"/>
          <p:nvPr/>
        </p:nvSpPr>
        <p:spPr>
          <a:xfrm rot="16200000">
            <a:off x="-1111147" y="4515033"/>
            <a:ext cx="337790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</a:rPr>
              <a:t>VÍDEO PARA EL ESTUDIO PREVIO </a:t>
            </a:r>
          </a:p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(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el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caso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de 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utilizar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textos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, 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saltar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a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los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pasos 4 y 5)</a:t>
            </a:r>
            <a:endParaRPr lang="es-E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</a:endParaRPr>
          </a:p>
          <a:p>
            <a:pPr algn="ctr"/>
            <a:endParaRPr lang="es-ES" sz="1400" b="1" dirty="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A86ECB4E-6E81-4901-AAD6-54BB18DFBA98}"/>
              </a:ext>
            </a:extLst>
          </p:cNvPr>
          <p:cNvSpPr/>
          <p:nvPr/>
        </p:nvSpPr>
        <p:spPr>
          <a:xfrm>
            <a:off x="916360" y="3164635"/>
            <a:ext cx="2088000" cy="3252207"/>
          </a:xfrm>
          <a:prstGeom prst="roundRect">
            <a:avLst>
              <a:gd name="adj" fmla="val 33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43A6A"/>
              </a:solidFill>
              <a:latin typeface="+mj-lt"/>
            </a:endParaRPr>
          </a:p>
        </p:txBody>
      </p:sp>
      <p:sp>
        <p:nvSpPr>
          <p:cNvPr id="26" name="CuadroTexto 14">
            <a:extLst>
              <a:ext uri="{FF2B5EF4-FFF2-40B4-BE49-F238E27FC236}">
                <a16:creationId xmlns:a16="http://schemas.microsoft.com/office/drawing/2014/main" id="{380CDB30-404A-4442-86B1-54B55FBA197A}"/>
              </a:ext>
            </a:extLst>
          </p:cNvPr>
          <p:cNvSpPr txBox="1"/>
          <p:nvPr/>
        </p:nvSpPr>
        <p:spPr>
          <a:xfrm>
            <a:off x="1385016" y="3320017"/>
            <a:ext cx="1682071" cy="2308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900" kern="0" dirty="0">
                <a:solidFill>
                  <a:srgbClr val="000000"/>
                </a:solidFill>
                <a:latin typeface="Arial Nova" panose="020B0504020202020204" pitchFamily="34" charset="0"/>
              </a:rPr>
              <a:t>PRE-PRODUCCIÓN</a:t>
            </a:r>
            <a:endParaRPr lang="es-ES" sz="1200" dirty="0">
              <a:solidFill>
                <a:srgbClr val="043A6A"/>
              </a:solidFill>
              <a:latin typeface="+mj-lt"/>
            </a:endParaRPr>
          </a:p>
        </p:txBody>
      </p:sp>
      <p:sp>
        <p:nvSpPr>
          <p:cNvPr id="27" name="CuadroTexto 14">
            <a:extLst>
              <a:ext uri="{FF2B5EF4-FFF2-40B4-BE49-F238E27FC236}">
                <a16:creationId xmlns:a16="http://schemas.microsoft.com/office/drawing/2014/main" id="{501D9283-F50B-454F-884F-C359528E4395}"/>
              </a:ext>
            </a:extLst>
          </p:cNvPr>
          <p:cNvSpPr txBox="1"/>
          <p:nvPr/>
        </p:nvSpPr>
        <p:spPr>
          <a:xfrm>
            <a:off x="8051640" y="3304625"/>
            <a:ext cx="1622065" cy="2308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900" kern="0" dirty="0">
                <a:solidFill>
                  <a:srgbClr val="000000"/>
                </a:solidFill>
                <a:latin typeface="Arial Nova" panose="020B0504020202020204" pitchFamily="34" charset="0"/>
              </a:rPr>
              <a:t>ENRIQUECIMIENTO</a:t>
            </a:r>
            <a:endParaRPr lang="es-ES" sz="1200" dirty="0">
              <a:solidFill>
                <a:srgbClr val="043A6A"/>
              </a:solidFill>
              <a:latin typeface="+mj-lt"/>
            </a:endParaRPr>
          </a:p>
        </p:txBody>
      </p:sp>
      <p:sp>
        <p:nvSpPr>
          <p:cNvPr id="29" name="CuadroTexto 14">
            <a:extLst>
              <a:ext uri="{FF2B5EF4-FFF2-40B4-BE49-F238E27FC236}">
                <a16:creationId xmlns:a16="http://schemas.microsoft.com/office/drawing/2014/main" id="{90F6BEED-8FCE-4472-A459-0F4E40991927}"/>
              </a:ext>
            </a:extLst>
          </p:cNvPr>
          <p:cNvSpPr txBox="1"/>
          <p:nvPr/>
        </p:nvSpPr>
        <p:spPr>
          <a:xfrm>
            <a:off x="10362196" y="3242900"/>
            <a:ext cx="1644979" cy="2308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900" kern="0" dirty="0">
                <a:solidFill>
                  <a:srgbClr val="000000"/>
                </a:solidFill>
                <a:latin typeface="Arial Nova" panose="020B0504020202020204" pitchFamily="34" charset="0"/>
              </a:rPr>
              <a:t>COMPARTIRLO</a:t>
            </a:r>
          </a:p>
        </p:txBody>
      </p:sp>
      <p:sp>
        <p:nvSpPr>
          <p:cNvPr id="31" name="CuadroTexto 14">
            <a:extLst>
              <a:ext uri="{FF2B5EF4-FFF2-40B4-BE49-F238E27FC236}">
                <a16:creationId xmlns:a16="http://schemas.microsoft.com/office/drawing/2014/main" id="{0C106DAD-C983-4C58-8C3D-6D9E33B4A794}"/>
              </a:ext>
            </a:extLst>
          </p:cNvPr>
          <p:cNvSpPr txBox="1"/>
          <p:nvPr/>
        </p:nvSpPr>
        <p:spPr>
          <a:xfrm>
            <a:off x="5854036" y="3315990"/>
            <a:ext cx="1552957" cy="2308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900" kern="0" dirty="0">
                <a:solidFill>
                  <a:srgbClr val="000000"/>
                </a:solidFill>
                <a:latin typeface="Arial Nova" panose="020B0504020202020204" pitchFamily="34" charset="0"/>
              </a:rPr>
              <a:t>EDICIÓN</a:t>
            </a:r>
            <a:endParaRPr lang="es-ES" sz="1200" dirty="0">
              <a:solidFill>
                <a:srgbClr val="043A6A"/>
              </a:solidFill>
              <a:latin typeface="+mj-lt"/>
            </a:endParaRPr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B3EA52D0-6975-493F-9C8A-0BED75CE5005}"/>
              </a:ext>
            </a:extLst>
          </p:cNvPr>
          <p:cNvSpPr/>
          <p:nvPr/>
        </p:nvSpPr>
        <p:spPr>
          <a:xfrm>
            <a:off x="3150890" y="3164635"/>
            <a:ext cx="2088000" cy="3252207"/>
          </a:xfrm>
          <a:prstGeom prst="roundRect">
            <a:avLst>
              <a:gd name="adj" fmla="val 43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43A6A"/>
              </a:solidFill>
              <a:latin typeface="+mj-lt"/>
            </a:endParaRPr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21B51018-1C22-4340-B417-6D0BDF4388D1}"/>
              </a:ext>
            </a:extLst>
          </p:cNvPr>
          <p:cNvSpPr/>
          <p:nvPr/>
        </p:nvSpPr>
        <p:spPr>
          <a:xfrm>
            <a:off x="5385420" y="3164635"/>
            <a:ext cx="2088000" cy="3252207"/>
          </a:xfrm>
          <a:prstGeom prst="roundRect">
            <a:avLst>
              <a:gd name="adj" fmla="val 43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43A6A"/>
              </a:solidFill>
              <a:latin typeface="+mj-lt"/>
            </a:endParaRPr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FA116C6D-FDBD-4DE3-A016-F42E82409897}"/>
              </a:ext>
            </a:extLst>
          </p:cNvPr>
          <p:cNvSpPr/>
          <p:nvPr/>
        </p:nvSpPr>
        <p:spPr>
          <a:xfrm>
            <a:off x="7619950" y="3164635"/>
            <a:ext cx="2088000" cy="3252207"/>
          </a:xfrm>
          <a:prstGeom prst="roundRect">
            <a:avLst>
              <a:gd name="adj" fmla="val 25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43A6A"/>
              </a:solidFill>
              <a:latin typeface="+mj-lt"/>
            </a:endParaRPr>
          </a:p>
        </p:txBody>
      </p:sp>
      <p:sp>
        <p:nvSpPr>
          <p:cNvPr id="35" name="CuadroTexto 14">
            <a:extLst>
              <a:ext uri="{FF2B5EF4-FFF2-40B4-BE49-F238E27FC236}">
                <a16:creationId xmlns:a16="http://schemas.microsoft.com/office/drawing/2014/main" id="{EB80FB1A-D8E2-4B10-9C80-4AD8FF224C70}"/>
              </a:ext>
            </a:extLst>
          </p:cNvPr>
          <p:cNvSpPr txBox="1"/>
          <p:nvPr/>
        </p:nvSpPr>
        <p:spPr>
          <a:xfrm>
            <a:off x="3570347" y="3315990"/>
            <a:ext cx="1614253" cy="2308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900" kern="0" dirty="0">
                <a:solidFill>
                  <a:srgbClr val="000000"/>
                </a:solidFill>
                <a:latin typeface="Arial Nova" panose="020B0504020202020204" pitchFamily="34" charset="0"/>
              </a:rPr>
              <a:t>GRABACIÓN</a:t>
            </a:r>
            <a:endParaRPr lang="es-ES" sz="900" kern="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58725EA-076F-475E-AE6E-9EC429084751}"/>
              </a:ext>
            </a:extLst>
          </p:cNvPr>
          <p:cNvSpPr/>
          <p:nvPr/>
        </p:nvSpPr>
        <p:spPr>
          <a:xfrm>
            <a:off x="9854481" y="3164635"/>
            <a:ext cx="2088000" cy="3252207"/>
          </a:xfrm>
          <a:prstGeom prst="roundRect">
            <a:avLst>
              <a:gd name="adj" fmla="val 31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43A6A"/>
              </a:solidFill>
              <a:latin typeface="+mj-lt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691DD303-98D0-4695-ACFC-4C6D3DCB680E}"/>
              </a:ext>
            </a:extLst>
          </p:cNvPr>
          <p:cNvSpPr/>
          <p:nvPr/>
        </p:nvSpPr>
        <p:spPr>
          <a:xfrm>
            <a:off x="962740" y="3230384"/>
            <a:ext cx="374650" cy="37465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DC00E7D8-08F3-4A89-A318-0F2DFEB672F5}"/>
              </a:ext>
            </a:extLst>
          </p:cNvPr>
          <p:cNvSpPr/>
          <p:nvPr/>
        </p:nvSpPr>
        <p:spPr>
          <a:xfrm>
            <a:off x="3197573" y="3228534"/>
            <a:ext cx="374650" cy="37465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CCD70F9E-BC3D-4CF3-A7CE-A28F21F264C7}"/>
              </a:ext>
            </a:extLst>
          </p:cNvPr>
          <p:cNvSpPr/>
          <p:nvPr/>
        </p:nvSpPr>
        <p:spPr>
          <a:xfrm>
            <a:off x="5449315" y="3232234"/>
            <a:ext cx="374650" cy="37465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DC63E5E3-E67E-4858-B154-0DAC13F5C3D3}"/>
              </a:ext>
            </a:extLst>
          </p:cNvPr>
          <p:cNvSpPr/>
          <p:nvPr/>
        </p:nvSpPr>
        <p:spPr>
          <a:xfrm>
            <a:off x="7662065" y="3230384"/>
            <a:ext cx="374650" cy="37465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0BAC8361-D078-4C3F-A45E-D0AF60BD7549}"/>
              </a:ext>
            </a:extLst>
          </p:cNvPr>
          <p:cNvSpPr/>
          <p:nvPr/>
        </p:nvSpPr>
        <p:spPr>
          <a:xfrm>
            <a:off x="9970794" y="3222148"/>
            <a:ext cx="374650" cy="37465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D552BF8D-ADD5-4D3F-AB66-EFC8F510C13A}"/>
              </a:ext>
            </a:extLst>
          </p:cNvPr>
          <p:cNvSpPr txBox="1"/>
          <p:nvPr/>
        </p:nvSpPr>
        <p:spPr>
          <a:xfrm>
            <a:off x="987087" y="3215804"/>
            <a:ext cx="2980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9FE3922-E611-496B-999F-6D29AC385C77}"/>
              </a:ext>
            </a:extLst>
          </p:cNvPr>
          <p:cNvSpPr txBox="1"/>
          <p:nvPr/>
        </p:nvSpPr>
        <p:spPr>
          <a:xfrm>
            <a:off x="3222216" y="3230092"/>
            <a:ext cx="2980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0DACF15B-74E9-47E5-A9DE-55B45D2359C9}"/>
              </a:ext>
            </a:extLst>
          </p:cNvPr>
          <p:cNvSpPr txBox="1"/>
          <p:nvPr/>
        </p:nvSpPr>
        <p:spPr>
          <a:xfrm>
            <a:off x="5480714" y="3215804"/>
            <a:ext cx="2980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3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3AFF73F0-61A5-407E-80F5-167D1B4B3A9E}"/>
              </a:ext>
            </a:extLst>
          </p:cNvPr>
          <p:cNvSpPr txBox="1"/>
          <p:nvPr/>
        </p:nvSpPr>
        <p:spPr>
          <a:xfrm>
            <a:off x="7686616" y="3222948"/>
            <a:ext cx="2980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8A9B0DC-88A3-4598-AF85-1678352D969D}"/>
              </a:ext>
            </a:extLst>
          </p:cNvPr>
          <p:cNvSpPr txBox="1"/>
          <p:nvPr/>
        </p:nvSpPr>
        <p:spPr>
          <a:xfrm>
            <a:off x="9987546" y="3208660"/>
            <a:ext cx="2980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46" name="CuadroTexto 14">
            <a:extLst>
              <a:ext uri="{FF2B5EF4-FFF2-40B4-BE49-F238E27FC236}">
                <a16:creationId xmlns:a16="http://schemas.microsoft.com/office/drawing/2014/main" id="{B9B9790D-1CF7-4B00-8660-9D60E664C1F5}"/>
              </a:ext>
            </a:extLst>
          </p:cNvPr>
          <p:cNvSpPr txBox="1"/>
          <p:nvPr/>
        </p:nvSpPr>
        <p:spPr>
          <a:xfrm>
            <a:off x="895535" y="3667083"/>
            <a:ext cx="2213454" cy="2308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[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Esquema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, palabras claves,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dibujos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, …]</a:t>
            </a:r>
            <a:endParaRPr lang="es-ES" sz="900" kern="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47" name="CuadroTexto 14">
            <a:extLst>
              <a:ext uri="{FF2B5EF4-FFF2-40B4-BE49-F238E27FC236}">
                <a16:creationId xmlns:a16="http://schemas.microsoft.com/office/drawing/2014/main" id="{34A4514D-AD80-49F6-A818-0FC4644996A6}"/>
              </a:ext>
            </a:extLst>
          </p:cNvPr>
          <p:cNvSpPr txBox="1"/>
          <p:nvPr/>
        </p:nvSpPr>
        <p:spPr>
          <a:xfrm>
            <a:off x="3222216" y="3667083"/>
            <a:ext cx="2001856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[e.g.: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en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i="1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lightboard,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llevar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ropa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oscura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,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dejar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hueco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para la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cara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…] </a:t>
            </a:r>
            <a:endParaRPr lang="es-ES" sz="900" kern="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48" name="CuadroTexto 14">
            <a:extLst>
              <a:ext uri="{FF2B5EF4-FFF2-40B4-BE49-F238E27FC236}">
                <a16:creationId xmlns:a16="http://schemas.microsoft.com/office/drawing/2014/main" id="{E07721EF-B1B6-4AE5-86EB-DCD74B73DB1E}"/>
              </a:ext>
            </a:extLst>
          </p:cNvPr>
          <p:cNvSpPr txBox="1"/>
          <p:nvPr/>
        </p:nvSpPr>
        <p:spPr>
          <a:xfrm>
            <a:off x="5449315" y="3697040"/>
            <a:ext cx="1957678" cy="2308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[e.g.: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añadir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imagen,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subtítulos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…] </a:t>
            </a:r>
            <a:endParaRPr lang="es-ES" sz="900" kern="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49" name="CuadroTexto 14">
            <a:extLst>
              <a:ext uri="{FF2B5EF4-FFF2-40B4-BE49-F238E27FC236}">
                <a16:creationId xmlns:a16="http://schemas.microsoft.com/office/drawing/2014/main" id="{A2C485F9-292D-4BE9-B791-A92DD3E5ACAB}"/>
              </a:ext>
            </a:extLst>
          </p:cNvPr>
          <p:cNvSpPr txBox="1"/>
          <p:nvPr/>
        </p:nvSpPr>
        <p:spPr>
          <a:xfrm>
            <a:off x="7686616" y="3697040"/>
            <a:ext cx="1958715" cy="2308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[e.g.: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preguntas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insertadas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, test…]</a:t>
            </a:r>
            <a:endParaRPr lang="es-ES" sz="1000" b="0" i="1" u="none" strike="noStrike" kern="1200" cap="none" spc="0" baseline="0" dirty="0">
              <a:solidFill>
                <a:srgbClr val="043A6A"/>
              </a:solidFill>
              <a:uFillTx/>
              <a:latin typeface="+mj-lt"/>
            </a:endParaRPr>
          </a:p>
        </p:txBody>
      </p:sp>
      <p:sp>
        <p:nvSpPr>
          <p:cNvPr id="50" name="CuadroTexto 14">
            <a:extLst>
              <a:ext uri="{FF2B5EF4-FFF2-40B4-BE49-F238E27FC236}">
                <a16:creationId xmlns:a16="http://schemas.microsoft.com/office/drawing/2014/main" id="{F081C134-DD5A-4BE7-971E-D1F882A58F89}"/>
              </a:ext>
            </a:extLst>
          </p:cNvPr>
          <p:cNvSpPr txBox="1"/>
          <p:nvPr/>
        </p:nvSpPr>
        <p:spPr>
          <a:xfrm>
            <a:off x="9987546" y="3686887"/>
            <a:ext cx="1644979" cy="2308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[e.g.: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Edpuzzle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,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Perusall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…]</a:t>
            </a:r>
            <a:endParaRPr lang="es-ES" sz="900" kern="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912D07D-23DF-45D0-9331-646E5870FE0B}"/>
              </a:ext>
            </a:extLst>
          </p:cNvPr>
          <p:cNvSpPr/>
          <p:nvPr/>
        </p:nvSpPr>
        <p:spPr>
          <a:xfrm>
            <a:off x="-10268" y="272693"/>
            <a:ext cx="821886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CuadroTexto 14">
            <a:extLst>
              <a:ext uri="{FF2B5EF4-FFF2-40B4-BE49-F238E27FC236}">
                <a16:creationId xmlns:a16="http://schemas.microsoft.com/office/drawing/2014/main" id="{06BFD121-1A5E-4BC4-A719-47946079742C}"/>
              </a:ext>
            </a:extLst>
          </p:cNvPr>
          <p:cNvSpPr txBox="1"/>
          <p:nvPr/>
        </p:nvSpPr>
        <p:spPr>
          <a:xfrm>
            <a:off x="274451" y="331997"/>
            <a:ext cx="3349002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NOMBRE LECCIÓN  </a:t>
            </a:r>
            <a:endParaRPr lang="es-ES" sz="14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9DC88B1-B86B-4BA9-AA2E-DA3FBA3FEE0A}"/>
              </a:ext>
            </a:extLst>
          </p:cNvPr>
          <p:cNvSpPr txBox="1"/>
          <p:nvPr/>
        </p:nvSpPr>
        <p:spPr>
          <a:xfrm>
            <a:off x="7077919" y="6542540"/>
            <a:ext cx="492925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Material adaptado del proyecto </a:t>
            </a:r>
            <a:r>
              <a:rPr lang="es-E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Quality</a:t>
            </a:r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s-E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of</a:t>
            </a:r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Virtual </a:t>
            </a:r>
            <a:r>
              <a:rPr lang="es-E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Studies</a:t>
            </a:r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” (2020-1-LT01-KA226-HE-094740)</a:t>
            </a:r>
          </a:p>
        </p:txBody>
      </p:sp>
    </p:spTree>
    <p:extLst>
      <p:ext uri="{BB962C8B-B14F-4D97-AF65-F5344CB8AC3E}">
        <p14:creationId xmlns:p14="http://schemas.microsoft.com/office/powerpoint/2010/main" val="386108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ADBAB5E2-B148-47B6-B4F0-79D5F5AF34CE}"/>
              </a:ext>
            </a:extLst>
          </p:cNvPr>
          <p:cNvSpPr txBox="1"/>
          <p:nvPr/>
        </p:nvSpPr>
        <p:spPr>
          <a:xfrm>
            <a:off x="191730" y="1223424"/>
            <a:ext cx="37216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i="0" dirty="0">
                <a:effectLst/>
                <a:latin typeface="Arial" panose="020B0604020202020204" pitchFamily="34" charset="0"/>
              </a:rPr>
              <a:t>CLASE PRESENCIAL</a:t>
            </a:r>
            <a:endParaRPr lang="es-ES" sz="1400" b="1" dirty="0"/>
          </a:p>
        </p:txBody>
      </p:sp>
      <p:sp>
        <p:nvSpPr>
          <p:cNvPr id="14" name="CuadroTexto 14">
            <a:extLst>
              <a:ext uri="{FF2B5EF4-FFF2-40B4-BE49-F238E27FC236}">
                <a16:creationId xmlns:a16="http://schemas.microsoft.com/office/drawing/2014/main" id="{39065B30-EB9E-4507-A3F3-BBF86B522211}"/>
              </a:ext>
            </a:extLst>
          </p:cNvPr>
          <p:cNvSpPr txBox="1"/>
          <p:nvPr/>
        </p:nvSpPr>
        <p:spPr>
          <a:xfrm>
            <a:off x="252168" y="1856345"/>
            <a:ext cx="3600762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900" dirty="0">
                <a:latin typeface="Arial Nova" panose="020B0504020202020204" pitchFamily="34" charset="0"/>
              </a:rPr>
              <a:t>ACTIVIDAD</a:t>
            </a:r>
            <a:r>
              <a:rPr lang="es-ES" sz="9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: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3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[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e.g.: se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reparten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los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contenidos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a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preparar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entre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los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miembros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del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equipo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] </a:t>
            </a:r>
            <a:endParaRPr lang="es-ES" sz="9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2C894E7A-5283-4AFE-9F62-64B66CF96292}"/>
              </a:ext>
            </a:extLst>
          </p:cNvPr>
          <p:cNvSpPr txBox="1"/>
          <p:nvPr/>
        </p:nvSpPr>
        <p:spPr>
          <a:xfrm>
            <a:off x="4221375" y="1234385"/>
            <a:ext cx="37440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</a:rPr>
              <a:t>NARRATIVA</a:t>
            </a: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Hilo conductor del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trabajo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previo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y de la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sesión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/es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presenciales</a:t>
            </a:r>
            <a:endParaRPr lang="es-E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</a:endParaRPr>
          </a:p>
          <a:p>
            <a:endParaRPr lang="es-ES" sz="1400" b="1" dirty="0"/>
          </a:p>
        </p:txBody>
      </p:sp>
      <p:sp>
        <p:nvSpPr>
          <p:cNvPr id="49" name="CuadroTexto 14">
            <a:extLst>
              <a:ext uri="{FF2B5EF4-FFF2-40B4-BE49-F238E27FC236}">
                <a16:creationId xmlns:a16="http://schemas.microsoft.com/office/drawing/2014/main" id="{1EDAC414-A8BD-459A-859F-B78288799725}"/>
              </a:ext>
            </a:extLst>
          </p:cNvPr>
          <p:cNvSpPr txBox="1"/>
          <p:nvPr/>
        </p:nvSpPr>
        <p:spPr>
          <a:xfrm>
            <a:off x="274451" y="4444988"/>
            <a:ext cx="3129819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900" kern="0" dirty="0">
                <a:solidFill>
                  <a:srgbClr val="000000"/>
                </a:solidFill>
                <a:latin typeface="Arial Nova" panose="020B0504020202020204" pitchFamily="34" charset="0"/>
              </a:rPr>
              <a:t>METODOLOGÍA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00" kern="0" dirty="0">
              <a:solidFill>
                <a:srgbClr val="000000"/>
              </a:solidFill>
              <a:latin typeface="Arial Nova" panose="020B0504020202020204" pitchFamily="34" charset="0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[e.g.: individual/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grupal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, nº de </a:t>
            </a:r>
            <a:r>
              <a:rPr lang="en-U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sesiones</a:t>
            </a:r>
            <a:r>
              <a:rPr lang="en-U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, …]</a:t>
            </a:r>
            <a:endParaRPr lang="es-ES" sz="900" kern="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A0797363-4446-4CDB-9621-2E87A65F4F9D}"/>
              </a:ext>
            </a:extLst>
          </p:cNvPr>
          <p:cNvSpPr txBox="1"/>
          <p:nvPr/>
        </p:nvSpPr>
        <p:spPr>
          <a:xfrm>
            <a:off x="8148775" y="1223424"/>
            <a:ext cx="39622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</a:rPr>
              <a:t>CRTERIOS DE </a:t>
            </a:r>
            <a:r>
              <a:rPr lang="en-US" sz="1400" b="1" dirty="0">
                <a:latin typeface="Arial" panose="020B0604020202020204" pitchFamily="34" charset="0"/>
              </a:rPr>
              <a:t>EVALUACIÓN Y CALIFICCIÓN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4F1A212E-68FB-4E75-B21B-ABADE6E2AC34}"/>
              </a:ext>
            </a:extLst>
          </p:cNvPr>
          <p:cNvSpPr/>
          <p:nvPr/>
        </p:nvSpPr>
        <p:spPr>
          <a:xfrm>
            <a:off x="212951" y="1727200"/>
            <a:ext cx="3852000" cy="2521789"/>
          </a:xfrm>
          <a:prstGeom prst="roundRect">
            <a:avLst>
              <a:gd name="adj" fmla="val 3509"/>
            </a:avLst>
          </a:prstGeom>
          <a:noFill/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472A0874-1062-4B92-A5FD-BF43969654AD}"/>
              </a:ext>
            </a:extLst>
          </p:cNvPr>
          <p:cNvSpPr/>
          <p:nvPr/>
        </p:nvSpPr>
        <p:spPr>
          <a:xfrm>
            <a:off x="4184063" y="1727200"/>
            <a:ext cx="3852000" cy="4701953"/>
          </a:xfrm>
          <a:prstGeom prst="roundRect">
            <a:avLst>
              <a:gd name="adj" fmla="val 3509"/>
            </a:avLst>
          </a:prstGeom>
          <a:noFill/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636634B9-F2B6-4E88-8759-676598BE96C2}"/>
              </a:ext>
            </a:extLst>
          </p:cNvPr>
          <p:cNvSpPr/>
          <p:nvPr/>
        </p:nvSpPr>
        <p:spPr>
          <a:xfrm>
            <a:off x="8155175" y="1727200"/>
            <a:ext cx="3852000" cy="4701953"/>
          </a:xfrm>
          <a:prstGeom prst="roundRect">
            <a:avLst>
              <a:gd name="adj" fmla="val 3509"/>
            </a:avLst>
          </a:prstGeom>
          <a:noFill/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37C9326C-127F-4DF7-BA54-953C21194CBA}"/>
              </a:ext>
            </a:extLst>
          </p:cNvPr>
          <p:cNvSpPr/>
          <p:nvPr/>
        </p:nvSpPr>
        <p:spPr>
          <a:xfrm>
            <a:off x="212950" y="4323907"/>
            <a:ext cx="3852000" cy="2105246"/>
          </a:xfrm>
          <a:prstGeom prst="roundRect">
            <a:avLst>
              <a:gd name="adj" fmla="val 3509"/>
            </a:avLst>
          </a:prstGeom>
          <a:noFill/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1FD8C7C-76D0-410F-BACF-C728A8351112}"/>
              </a:ext>
            </a:extLst>
          </p:cNvPr>
          <p:cNvSpPr/>
          <p:nvPr/>
        </p:nvSpPr>
        <p:spPr>
          <a:xfrm>
            <a:off x="0" y="0"/>
            <a:ext cx="12192000" cy="903665"/>
          </a:xfrm>
          <a:prstGeom prst="rect">
            <a:avLst/>
          </a:prstGeom>
          <a:solidFill>
            <a:srgbClr val="013663"/>
          </a:solidFill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58546D6-F6FC-4268-807B-33DABD537A50}"/>
              </a:ext>
            </a:extLst>
          </p:cNvPr>
          <p:cNvSpPr txBox="1"/>
          <p:nvPr/>
        </p:nvSpPr>
        <p:spPr>
          <a:xfrm>
            <a:off x="7696883" y="251777"/>
            <a:ext cx="42455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i="0" dirty="0">
                <a:solidFill>
                  <a:schemeClr val="bg1">
                    <a:lumMod val="50000"/>
                  </a:schemeClr>
                </a:solidFill>
                <a:effectLst/>
              </a:rPr>
              <a:t>plantilla</a:t>
            </a:r>
            <a:r>
              <a:rPr lang="es-ES" sz="2000" b="1" i="0" dirty="0">
                <a:solidFill>
                  <a:schemeClr val="bg1"/>
                </a:solidFill>
                <a:effectLst/>
              </a:rPr>
              <a:t> </a:t>
            </a:r>
            <a:r>
              <a:rPr lang="es-ES" sz="2000" b="1" i="1" dirty="0">
                <a:solidFill>
                  <a:schemeClr val="bg1"/>
                </a:solidFill>
              </a:rPr>
              <a:t>FLIPPED CLASSROOM 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274FC86-B6ED-49CE-8CE3-26821244AED4}"/>
              </a:ext>
            </a:extLst>
          </p:cNvPr>
          <p:cNvSpPr/>
          <p:nvPr/>
        </p:nvSpPr>
        <p:spPr>
          <a:xfrm>
            <a:off x="-10268" y="272693"/>
            <a:ext cx="821886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14">
            <a:extLst>
              <a:ext uri="{FF2B5EF4-FFF2-40B4-BE49-F238E27FC236}">
                <a16:creationId xmlns:a16="http://schemas.microsoft.com/office/drawing/2014/main" id="{D867BAB7-3948-4BFD-8190-A4EF7D5F8A6D}"/>
              </a:ext>
            </a:extLst>
          </p:cNvPr>
          <p:cNvSpPr txBox="1"/>
          <p:nvPr/>
        </p:nvSpPr>
        <p:spPr>
          <a:xfrm>
            <a:off x="274451" y="331997"/>
            <a:ext cx="3349002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NOMBRE LECCIÓN  </a:t>
            </a:r>
            <a:endParaRPr lang="es-ES" sz="14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62E314F-E76B-4AA8-B6CF-6B9AEB7621CB}"/>
              </a:ext>
            </a:extLst>
          </p:cNvPr>
          <p:cNvSpPr txBox="1"/>
          <p:nvPr/>
        </p:nvSpPr>
        <p:spPr>
          <a:xfrm>
            <a:off x="7077919" y="6542540"/>
            <a:ext cx="492925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Material adaptado del proyecto </a:t>
            </a:r>
            <a:r>
              <a:rPr lang="es-E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Quality</a:t>
            </a:r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s-E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of</a:t>
            </a:r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Virtual </a:t>
            </a:r>
            <a:r>
              <a:rPr lang="es-E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Studies</a:t>
            </a:r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” (2020-1-LT01-KA226-HE-094740)</a:t>
            </a:r>
          </a:p>
        </p:txBody>
      </p:sp>
    </p:spTree>
    <p:extLst>
      <p:ext uri="{BB962C8B-B14F-4D97-AF65-F5344CB8AC3E}">
        <p14:creationId xmlns:p14="http://schemas.microsoft.com/office/powerpoint/2010/main" val="181033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ADBAB5E2-B148-47B6-B4F0-79D5F5AF34CE}"/>
              </a:ext>
            </a:extLst>
          </p:cNvPr>
          <p:cNvSpPr txBox="1"/>
          <p:nvPr/>
        </p:nvSpPr>
        <p:spPr>
          <a:xfrm rot="16200000">
            <a:off x="-317963" y="2957028"/>
            <a:ext cx="16298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i="0" dirty="0">
                <a:effectLst/>
                <a:latin typeface="Arial" panose="020B0604020202020204" pitchFamily="34" charset="0"/>
              </a:rPr>
              <a:t>PRESENCIAL</a:t>
            </a:r>
            <a:endParaRPr lang="es-ES" sz="1400" b="1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1FD8C7C-76D0-410F-BACF-C728A8351112}"/>
              </a:ext>
            </a:extLst>
          </p:cNvPr>
          <p:cNvSpPr/>
          <p:nvPr/>
        </p:nvSpPr>
        <p:spPr>
          <a:xfrm>
            <a:off x="0" y="0"/>
            <a:ext cx="12192000" cy="903665"/>
          </a:xfrm>
          <a:prstGeom prst="rect">
            <a:avLst/>
          </a:prstGeom>
          <a:solidFill>
            <a:srgbClr val="013663"/>
          </a:solidFill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58546D6-F6FC-4268-807B-33DABD537A50}"/>
              </a:ext>
            </a:extLst>
          </p:cNvPr>
          <p:cNvSpPr txBox="1"/>
          <p:nvPr/>
        </p:nvSpPr>
        <p:spPr>
          <a:xfrm>
            <a:off x="7696883" y="251777"/>
            <a:ext cx="42455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i="0" dirty="0">
                <a:solidFill>
                  <a:schemeClr val="bg1">
                    <a:lumMod val="50000"/>
                  </a:schemeClr>
                </a:solidFill>
                <a:effectLst/>
              </a:rPr>
              <a:t>plantilla</a:t>
            </a:r>
            <a:r>
              <a:rPr lang="es-ES" sz="2000" b="1" i="0" dirty="0">
                <a:solidFill>
                  <a:schemeClr val="bg1"/>
                </a:solidFill>
                <a:effectLst/>
              </a:rPr>
              <a:t> </a:t>
            </a:r>
            <a:r>
              <a:rPr lang="es-ES" sz="2000" b="1" i="1" dirty="0">
                <a:solidFill>
                  <a:schemeClr val="bg1"/>
                </a:solidFill>
              </a:rPr>
              <a:t>FLIPPED CLASSROOM 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274FC86-B6ED-49CE-8CE3-26821244AED4}"/>
              </a:ext>
            </a:extLst>
          </p:cNvPr>
          <p:cNvSpPr/>
          <p:nvPr/>
        </p:nvSpPr>
        <p:spPr>
          <a:xfrm>
            <a:off x="-10268" y="272693"/>
            <a:ext cx="821886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14">
            <a:extLst>
              <a:ext uri="{FF2B5EF4-FFF2-40B4-BE49-F238E27FC236}">
                <a16:creationId xmlns:a16="http://schemas.microsoft.com/office/drawing/2014/main" id="{D867BAB7-3948-4BFD-8190-A4EF7D5F8A6D}"/>
              </a:ext>
            </a:extLst>
          </p:cNvPr>
          <p:cNvSpPr txBox="1"/>
          <p:nvPr/>
        </p:nvSpPr>
        <p:spPr>
          <a:xfrm>
            <a:off x="274451" y="331997"/>
            <a:ext cx="3349002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NOMBRE LECCIÓN  </a:t>
            </a:r>
            <a:endParaRPr lang="es-ES" sz="1400" dirty="0">
              <a:solidFill>
                <a:schemeClr val="bg1">
                  <a:lumMod val="8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9FABC4C-760B-4CC2-B45E-8CC3AA023851}"/>
              </a:ext>
            </a:extLst>
          </p:cNvPr>
          <p:cNvSpPr txBox="1"/>
          <p:nvPr/>
        </p:nvSpPr>
        <p:spPr>
          <a:xfrm>
            <a:off x="184826" y="1078588"/>
            <a:ext cx="90670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Dibuja el mapa de relaciones de tu curso online o híbrido. En caso de que sea 100% en línea, completa solo la parte inferior del formulario</a:t>
            </a:r>
            <a:r>
              <a:rPr lang="es-E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br>
              <a:rPr lang="es-ES" sz="11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En el caso del híbrido, procura que cada acción tenga un hilo argumental, sea coherente y complemente o añada valor (ya sea a lo que sucede en la parte presencial </a:t>
            </a:r>
            <a:r>
              <a:rPr lang="es-ES" sz="11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o a lo que sucede en línea). Os recomendamos programar acciones en función del número de semanas.</a:t>
            </a:r>
            <a:endParaRPr lang="es-E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D4744C0-80D3-48CD-83A6-9B5C84CDC1F1}"/>
              </a:ext>
            </a:extLst>
          </p:cNvPr>
          <p:cNvSpPr txBox="1"/>
          <p:nvPr/>
        </p:nvSpPr>
        <p:spPr>
          <a:xfrm rot="16200000">
            <a:off x="-326940" y="5540162"/>
            <a:ext cx="16298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b="1" i="0" dirty="0">
                <a:effectLst/>
                <a:latin typeface="Arial" panose="020B0604020202020204" pitchFamily="34" charset="0"/>
              </a:rPr>
              <a:t>VIRTUAL</a:t>
            </a:r>
            <a:endParaRPr lang="es-ES" sz="1400" b="1" dirty="0"/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F5979C93-8EBE-43A9-BD8B-CE7E1678FB6D}"/>
              </a:ext>
            </a:extLst>
          </p:cNvPr>
          <p:cNvSpPr/>
          <p:nvPr/>
        </p:nvSpPr>
        <p:spPr>
          <a:xfrm>
            <a:off x="888662" y="4402271"/>
            <a:ext cx="3553200" cy="207650"/>
          </a:xfrm>
          <a:prstGeom prst="roundRect">
            <a:avLst>
              <a:gd name="adj" fmla="val 26780"/>
            </a:avLst>
          </a:prstGeom>
          <a:noFill/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5692F7C-AD99-45FF-B139-BA167D668B59}"/>
              </a:ext>
            </a:extLst>
          </p:cNvPr>
          <p:cNvSpPr txBox="1"/>
          <p:nvPr/>
        </p:nvSpPr>
        <p:spPr>
          <a:xfrm>
            <a:off x="1511286" y="4367595"/>
            <a:ext cx="24529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b="1" i="0" dirty="0">
                <a:effectLst/>
                <a:latin typeface="Arial" panose="020B0604020202020204" pitchFamily="34" charset="0"/>
              </a:rPr>
              <a:t>ANTES</a:t>
            </a:r>
            <a:endParaRPr lang="es-ES" sz="1200" b="1" dirty="0"/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EB7369DF-8A13-457B-9CFC-FD47884B4DA1}"/>
              </a:ext>
            </a:extLst>
          </p:cNvPr>
          <p:cNvSpPr/>
          <p:nvPr/>
        </p:nvSpPr>
        <p:spPr>
          <a:xfrm>
            <a:off x="4636237" y="4405848"/>
            <a:ext cx="3553200" cy="207650"/>
          </a:xfrm>
          <a:prstGeom prst="roundRect">
            <a:avLst>
              <a:gd name="adj" fmla="val 26780"/>
            </a:avLst>
          </a:prstGeom>
          <a:noFill/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510FC48D-2385-4B96-A89C-C7E7DE818696}"/>
              </a:ext>
            </a:extLst>
          </p:cNvPr>
          <p:cNvSpPr/>
          <p:nvPr/>
        </p:nvSpPr>
        <p:spPr>
          <a:xfrm>
            <a:off x="8256561" y="4394320"/>
            <a:ext cx="3553200" cy="207650"/>
          </a:xfrm>
          <a:prstGeom prst="roundRect">
            <a:avLst>
              <a:gd name="adj" fmla="val 26780"/>
            </a:avLst>
          </a:prstGeom>
          <a:noFill/>
          <a:ln>
            <a:solidFill>
              <a:srgbClr val="0136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B8971D0-3461-4E61-B9C9-3FBFB9217228}"/>
              </a:ext>
            </a:extLst>
          </p:cNvPr>
          <p:cNvSpPr txBox="1"/>
          <p:nvPr/>
        </p:nvSpPr>
        <p:spPr>
          <a:xfrm>
            <a:off x="5305943" y="4366541"/>
            <a:ext cx="24529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b="1" i="0" dirty="0">
                <a:effectLst/>
                <a:latin typeface="Arial" panose="020B0604020202020204" pitchFamily="34" charset="0"/>
              </a:rPr>
              <a:t>DUARNTE</a:t>
            </a:r>
            <a:endParaRPr lang="es-ES" sz="1200" b="1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1A2B2C3-69F9-4D8E-8EA7-A561D1EA8629}"/>
              </a:ext>
            </a:extLst>
          </p:cNvPr>
          <p:cNvSpPr txBox="1"/>
          <p:nvPr/>
        </p:nvSpPr>
        <p:spPr>
          <a:xfrm>
            <a:off x="8754017" y="4367596"/>
            <a:ext cx="24529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b="1" i="0" dirty="0">
                <a:effectLst/>
                <a:latin typeface="Arial" panose="020B0604020202020204" pitchFamily="34" charset="0"/>
              </a:rPr>
              <a:t>DESPUÉS</a:t>
            </a:r>
            <a:endParaRPr lang="es-ES" sz="1200" b="1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98874B2-D3E9-49C7-A6B7-5B6FCF35B10D}"/>
              </a:ext>
            </a:extLst>
          </p:cNvPr>
          <p:cNvSpPr txBox="1"/>
          <p:nvPr/>
        </p:nvSpPr>
        <p:spPr>
          <a:xfrm>
            <a:off x="10267000" y="1095634"/>
            <a:ext cx="1629864" cy="572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100" i="0" dirty="0">
                <a:effectLst/>
                <a:latin typeface="Arial" panose="020B0604020202020204" pitchFamily="34" charset="0"/>
              </a:rPr>
              <a:t>PROFESOR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Arial" panose="020B0604020202020204" pitchFamily="34" charset="0"/>
              </a:rPr>
              <a:t>ESTUDIANTE</a:t>
            </a:r>
            <a:endParaRPr lang="es-ES" sz="1100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F367D43-6DC7-4390-9A20-B16AB9A8810B}"/>
              </a:ext>
            </a:extLst>
          </p:cNvPr>
          <p:cNvSpPr/>
          <p:nvPr/>
        </p:nvSpPr>
        <p:spPr>
          <a:xfrm>
            <a:off x="10027258" y="1182592"/>
            <a:ext cx="170120" cy="170120"/>
          </a:xfrm>
          <a:prstGeom prst="ellipse">
            <a:avLst/>
          </a:prstGeom>
          <a:solidFill>
            <a:srgbClr val="72A3DC"/>
          </a:solidFill>
          <a:ln>
            <a:solidFill>
              <a:srgbClr val="72A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0617FB1-7B06-48D5-AC66-F02FA3BB3513}"/>
              </a:ext>
            </a:extLst>
          </p:cNvPr>
          <p:cNvSpPr/>
          <p:nvPr/>
        </p:nvSpPr>
        <p:spPr>
          <a:xfrm>
            <a:off x="10032310" y="1452870"/>
            <a:ext cx="170120" cy="1701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C5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AF5E9F1B-57A0-4598-9A65-8EFDE494929E}"/>
              </a:ext>
            </a:extLst>
          </p:cNvPr>
          <p:cNvGrpSpPr/>
          <p:nvPr/>
        </p:nvGrpSpPr>
        <p:grpSpPr>
          <a:xfrm rot="588992">
            <a:off x="10281870" y="2133272"/>
            <a:ext cx="1453764" cy="1453764"/>
            <a:chOff x="10060915" y="2022279"/>
            <a:chExt cx="1643912" cy="1643912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BD21ACDA-AC33-4DF5-9EF9-9870DEDF236D}"/>
                </a:ext>
              </a:extLst>
            </p:cNvPr>
            <p:cNvSpPr/>
            <p:nvPr/>
          </p:nvSpPr>
          <p:spPr>
            <a:xfrm>
              <a:off x="10060915" y="2022279"/>
              <a:ext cx="1643912" cy="1643912"/>
            </a:xfrm>
            <a:prstGeom prst="ellipse">
              <a:avLst/>
            </a:prstGeom>
            <a:noFill/>
            <a:ln w="57150"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307930C8-4718-4C1F-BFAA-567F63A02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4932" y="2504537"/>
              <a:ext cx="1629864" cy="5899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-12696" rIns="0" bIns="-12696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000" b="1" i="0" u="none" strike="noStrike" cap="none" normalizeH="0" baseline="0" dirty="0">
                  <a:ln>
                    <a:noFill/>
                  </a:ln>
                  <a:solidFill>
                    <a:srgbClr val="FF671F"/>
                  </a:solidFill>
                  <a:effectLst/>
                  <a:latin typeface="inherit"/>
                </a:rPr>
                <a:t>EJEMPLO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000" b="1" i="0" u="none" strike="noStrike" cap="none" normalizeH="0" baseline="0" dirty="0">
                  <a:ln>
                    <a:noFill/>
                  </a:ln>
                  <a:solidFill>
                    <a:srgbClr val="FF671F"/>
                  </a:solidFill>
                  <a:effectLst/>
                  <a:latin typeface="inherit"/>
                </a:rPr>
                <a:t>DE HÍBRIDO</a:t>
              </a:r>
              <a:r>
                <a:rPr kumimoji="0" lang="es-ES" altLang="es-ES" sz="700" b="1" i="0" u="none" strike="noStrike" cap="none" normalizeH="0" baseline="0" dirty="0">
                  <a:ln>
                    <a:noFill/>
                  </a:ln>
                  <a:solidFill>
                    <a:srgbClr val="FF671F"/>
                  </a:solidFill>
                  <a:effectLst/>
                </a:rPr>
                <a:t> </a:t>
              </a:r>
              <a:endParaRPr kumimoji="0" lang="es-ES" altLang="es-ES" sz="1600" b="1" i="0" u="none" strike="noStrike" cap="none" normalizeH="0" baseline="0" dirty="0">
                <a:ln>
                  <a:noFill/>
                </a:ln>
                <a:solidFill>
                  <a:srgbClr val="FF671F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7C1F799-2798-4F22-A51D-62A074335F4D}"/>
              </a:ext>
            </a:extLst>
          </p:cNvPr>
          <p:cNvSpPr txBox="1"/>
          <p:nvPr/>
        </p:nvSpPr>
        <p:spPr>
          <a:xfrm>
            <a:off x="1224111" y="4724937"/>
            <a:ext cx="1305357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Diseño</a:t>
            </a:r>
            <a:r>
              <a:rPr lang="en-US" sz="1050" dirty="0">
                <a:latin typeface="Arial Nova" panose="020B0504020202020204" pitchFamily="34" charset="0"/>
              </a:rPr>
              <a:t> y </a:t>
            </a:r>
            <a:r>
              <a:rPr lang="en-US" sz="1050" dirty="0" err="1">
                <a:latin typeface="Arial Nova" panose="020B0504020202020204" pitchFamily="34" charset="0"/>
              </a:rPr>
              <a:t>grabación</a:t>
            </a:r>
            <a:r>
              <a:rPr lang="en-US" sz="1050" dirty="0">
                <a:latin typeface="Arial Nova" panose="020B0504020202020204" pitchFamily="34" charset="0"/>
              </a:rPr>
              <a:t>/ </a:t>
            </a:r>
            <a:r>
              <a:rPr lang="en-US" sz="1050" dirty="0" err="1">
                <a:latin typeface="Arial Nova" panose="020B0504020202020204" pitchFamily="34" charset="0"/>
              </a:rPr>
              <a:t>creacción</a:t>
            </a:r>
            <a:r>
              <a:rPr lang="en-US" sz="1050" dirty="0">
                <a:latin typeface="Arial Nova" panose="020B0504020202020204" pitchFamily="34" charset="0"/>
              </a:rPr>
              <a:t> del </a:t>
            </a:r>
            <a:r>
              <a:rPr lang="en-US" sz="1050" dirty="0" err="1">
                <a:latin typeface="Arial Nova" panose="020B0504020202020204" pitchFamily="34" charset="0"/>
              </a:rPr>
              <a:t>texto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DECB4926-4D05-49F4-9520-00D655CB2F05}"/>
              </a:ext>
            </a:extLst>
          </p:cNvPr>
          <p:cNvSpPr txBox="1"/>
          <p:nvPr/>
        </p:nvSpPr>
        <p:spPr>
          <a:xfrm>
            <a:off x="2529468" y="4703837"/>
            <a:ext cx="12011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Edición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B6A517B-697C-4A5D-AD38-97DA90D65B7B}"/>
              </a:ext>
            </a:extLst>
          </p:cNvPr>
          <p:cNvSpPr txBox="1"/>
          <p:nvPr/>
        </p:nvSpPr>
        <p:spPr>
          <a:xfrm>
            <a:off x="4950580" y="2133619"/>
            <a:ext cx="17595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Resolución</a:t>
            </a:r>
            <a:r>
              <a:rPr lang="en-US" sz="1050" dirty="0">
                <a:latin typeface="Arial Nova" panose="020B0504020202020204" pitchFamily="34" charset="0"/>
              </a:rPr>
              <a:t> de </a:t>
            </a:r>
            <a:r>
              <a:rPr lang="en-US" sz="1050" dirty="0" err="1">
                <a:latin typeface="Arial Nova" panose="020B0504020202020204" pitchFamily="34" charset="0"/>
              </a:rPr>
              <a:t>dudas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FE2A659-4F0D-43E9-9995-41AAB70AECF9}"/>
              </a:ext>
            </a:extLst>
          </p:cNvPr>
          <p:cNvSpPr txBox="1"/>
          <p:nvPr/>
        </p:nvSpPr>
        <p:spPr>
          <a:xfrm>
            <a:off x="2729557" y="5230409"/>
            <a:ext cx="118985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Enriquecimiento</a:t>
            </a:r>
            <a:r>
              <a:rPr lang="en-US" sz="1050" dirty="0">
                <a:latin typeface="Arial Nova" panose="020B0504020202020204" pitchFamily="34" charset="0"/>
              </a:rPr>
              <a:t>/</a:t>
            </a:r>
            <a:r>
              <a:rPr lang="en-US" sz="1050" dirty="0" err="1">
                <a:latin typeface="Arial Nova" panose="020B0504020202020204" pitchFamily="34" charset="0"/>
              </a:rPr>
              <a:t>curación</a:t>
            </a:r>
            <a:endParaRPr lang="en-US" sz="1050" dirty="0">
              <a:latin typeface="Arial Nova" panose="020B0504020202020204" pitchFamily="34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DDEBBF2D-A6FB-4CA6-B69C-58F73812FD4D}"/>
              </a:ext>
            </a:extLst>
          </p:cNvPr>
          <p:cNvSpPr txBox="1"/>
          <p:nvPr/>
        </p:nvSpPr>
        <p:spPr>
          <a:xfrm>
            <a:off x="6541870" y="3526288"/>
            <a:ext cx="17391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Mapa</a:t>
            </a:r>
            <a:r>
              <a:rPr lang="en-US" sz="1050" dirty="0">
                <a:latin typeface="Arial Nova" panose="020B0504020202020204" pitchFamily="34" charset="0"/>
              </a:rPr>
              <a:t> o </a:t>
            </a:r>
            <a:r>
              <a:rPr lang="en-US" sz="1050" dirty="0" err="1">
                <a:latin typeface="Arial Nova" panose="020B0504020202020204" pitchFamily="34" charset="0"/>
              </a:rPr>
              <a:t>esquema</a:t>
            </a:r>
            <a:r>
              <a:rPr lang="en-US" sz="1050" dirty="0">
                <a:latin typeface="Arial Nova" panose="020B0504020202020204" pitchFamily="34" charset="0"/>
              </a:rPr>
              <a:t> global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F289EFAF-9935-4B36-A1C2-AAB1EF5E238A}"/>
              </a:ext>
            </a:extLst>
          </p:cNvPr>
          <p:cNvSpPr txBox="1"/>
          <p:nvPr/>
        </p:nvSpPr>
        <p:spPr>
          <a:xfrm>
            <a:off x="8937698" y="4759503"/>
            <a:ext cx="193882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Tarea</a:t>
            </a:r>
            <a:r>
              <a:rPr lang="en-US" sz="1050" dirty="0">
                <a:latin typeface="Arial Nova" panose="020B0504020202020204" pitchFamily="34" charset="0"/>
              </a:rPr>
              <a:t> de </a:t>
            </a:r>
            <a:r>
              <a:rPr lang="en-US" sz="1050" dirty="0" err="1">
                <a:latin typeface="Arial Nova" panose="020B0504020202020204" pitchFamily="34" charset="0"/>
              </a:rPr>
              <a:t>aplicación</a:t>
            </a:r>
            <a:r>
              <a:rPr lang="en-US" sz="1050" dirty="0">
                <a:latin typeface="Arial Nova" panose="020B0504020202020204" pitchFamily="34" charset="0"/>
              </a:rPr>
              <a:t>/</a:t>
            </a:r>
            <a:r>
              <a:rPr lang="en-US" sz="1050" dirty="0" err="1">
                <a:latin typeface="Arial Nova" panose="020B0504020202020204" pitchFamily="34" charset="0"/>
              </a:rPr>
              <a:t>creación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A8DA623A-664C-4AD9-ACE7-C7665D5388A2}"/>
              </a:ext>
            </a:extLst>
          </p:cNvPr>
          <p:cNvSpPr txBox="1"/>
          <p:nvPr/>
        </p:nvSpPr>
        <p:spPr>
          <a:xfrm>
            <a:off x="9252615" y="5201082"/>
            <a:ext cx="207231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Cuestionario</a:t>
            </a:r>
            <a:r>
              <a:rPr lang="en-US" sz="1050" dirty="0">
                <a:latin typeface="Arial Nova" panose="020B0504020202020204" pitchFamily="34" charset="0"/>
              </a:rPr>
              <a:t> individual (canvas)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1085CDE-5602-4FB9-9159-0E092F46A446}"/>
              </a:ext>
            </a:extLst>
          </p:cNvPr>
          <p:cNvSpPr txBox="1"/>
          <p:nvPr/>
        </p:nvSpPr>
        <p:spPr>
          <a:xfrm>
            <a:off x="9816497" y="6054155"/>
            <a:ext cx="202051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Puesta</a:t>
            </a:r>
            <a:r>
              <a:rPr lang="en-US" sz="1050" dirty="0">
                <a:latin typeface="Arial Nova" panose="020B0504020202020204" pitchFamily="34" charset="0"/>
              </a:rPr>
              <a:t> </a:t>
            </a:r>
            <a:r>
              <a:rPr lang="en-US" sz="1050" dirty="0" err="1">
                <a:latin typeface="Arial Nova" panose="020B0504020202020204" pitchFamily="34" charset="0"/>
              </a:rPr>
              <a:t>en</a:t>
            </a:r>
            <a:r>
              <a:rPr lang="en-US" sz="1050" dirty="0">
                <a:latin typeface="Arial Nova" panose="020B0504020202020204" pitchFamily="34" charset="0"/>
              </a:rPr>
              <a:t> </a:t>
            </a:r>
            <a:r>
              <a:rPr lang="en-US" sz="1050" dirty="0" err="1">
                <a:latin typeface="Arial Nova" panose="020B0504020202020204" pitchFamily="34" charset="0"/>
              </a:rPr>
              <a:t>común</a:t>
            </a:r>
            <a:r>
              <a:rPr lang="en-US" sz="1050" dirty="0">
                <a:latin typeface="Arial Nova" panose="020B0504020202020204" pitchFamily="34" charset="0"/>
              </a:rPr>
              <a:t>/</a:t>
            </a:r>
            <a:r>
              <a:rPr lang="en-US" sz="1050" dirty="0" err="1">
                <a:latin typeface="Arial Nova" panose="020B0504020202020204" pitchFamily="34" charset="0"/>
              </a:rPr>
              <a:t>evaluación</a:t>
            </a:r>
            <a:r>
              <a:rPr lang="en-US" sz="1050" dirty="0">
                <a:latin typeface="Arial Nova" panose="020B0504020202020204" pitchFamily="34" charset="0"/>
              </a:rPr>
              <a:t> (</a:t>
            </a:r>
            <a:r>
              <a:rPr lang="en-US" sz="1050" dirty="0" err="1">
                <a:latin typeface="Arial Nova" panose="020B0504020202020204" pitchFamily="34" charset="0"/>
              </a:rPr>
              <a:t>Documento</a:t>
            </a:r>
            <a:r>
              <a:rPr lang="en-US" sz="1050" dirty="0">
                <a:latin typeface="Arial Nova" panose="020B0504020202020204" pitchFamily="34" charset="0"/>
              </a:rPr>
              <a:t> </a:t>
            </a:r>
            <a:r>
              <a:rPr lang="en-US" sz="1050" dirty="0" err="1">
                <a:latin typeface="Arial Nova" panose="020B0504020202020204" pitchFamily="34" charset="0"/>
              </a:rPr>
              <a:t>colaborativo</a:t>
            </a:r>
            <a:r>
              <a:rPr lang="en-US" sz="1050" dirty="0">
                <a:latin typeface="Arial Nova" panose="020B0504020202020204" pitchFamily="34" charset="0"/>
              </a:rPr>
              <a:t>)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849C2C88-6ED2-4D1A-8289-B09699E80572}"/>
              </a:ext>
            </a:extLst>
          </p:cNvPr>
          <p:cNvSpPr txBox="1"/>
          <p:nvPr/>
        </p:nvSpPr>
        <p:spPr>
          <a:xfrm>
            <a:off x="5264416" y="3253394"/>
            <a:ext cx="17391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Arial Nova" panose="020B0504020202020204" pitchFamily="34" charset="0"/>
              </a:rPr>
              <a:t>Feedback y </a:t>
            </a:r>
            <a:r>
              <a:rPr lang="en-US" sz="1050" dirty="0" err="1">
                <a:latin typeface="Arial Nova" panose="020B0504020202020204" pitchFamily="34" charset="0"/>
              </a:rPr>
              <a:t>evaluación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9464CA4E-6A92-4977-BB9C-E5581FC3B561}"/>
              </a:ext>
            </a:extLst>
          </p:cNvPr>
          <p:cNvSpPr txBox="1"/>
          <p:nvPr/>
        </p:nvSpPr>
        <p:spPr>
          <a:xfrm>
            <a:off x="5670016" y="2480448"/>
            <a:ext cx="230207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Realización</a:t>
            </a:r>
            <a:r>
              <a:rPr lang="en-US" sz="1050" dirty="0">
                <a:latin typeface="Arial Nova" panose="020B0504020202020204" pitchFamily="34" charset="0"/>
              </a:rPr>
              <a:t> de </a:t>
            </a:r>
            <a:r>
              <a:rPr lang="en-US" sz="1050" dirty="0" err="1">
                <a:latin typeface="Arial Nova" panose="020B0504020202020204" pitchFamily="34" charset="0"/>
              </a:rPr>
              <a:t>actividades</a:t>
            </a:r>
            <a:r>
              <a:rPr lang="en-US" sz="1050" dirty="0">
                <a:latin typeface="Arial Nova" panose="020B0504020202020204" pitchFamily="34" charset="0"/>
              </a:rPr>
              <a:t> de </a:t>
            </a:r>
            <a:r>
              <a:rPr lang="en-US" sz="1050" dirty="0" err="1">
                <a:latin typeface="Arial Nova" panose="020B0504020202020204" pitchFamily="34" charset="0"/>
              </a:rPr>
              <a:t>ampliación</a:t>
            </a:r>
            <a:r>
              <a:rPr lang="en-US" sz="1050" dirty="0">
                <a:latin typeface="Arial Nova" panose="020B0504020202020204" pitchFamily="34" charset="0"/>
              </a:rPr>
              <a:t> e </a:t>
            </a:r>
            <a:r>
              <a:rPr lang="en-US" sz="1050" dirty="0" err="1">
                <a:latin typeface="Arial Nova" panose="020B0504020202020204" pitchFamily="34" charset="0"/>
              </a:rPr>
              <a:t>integración</a:t>
            </a:r>
            <a:r>
              <a:rPr lang="en-US" sz="1050" dirty="0">
                <a:latin typeface="Arial Nova" panose="020B0504020202020204" pitchFamily="34" charset="0"/>
              </a:rPr>
              <a:t> de </a:t>
            </a:r>
            <a:r>
              <a:rPr lang="en-US" sz="1050" dirty="0" err="1">
                <a:latin typeface="Arial Nova" panose="020B0504020202020204" pitchFamily="34" charset="0"/>
              </a:rPr>
              <a:t>contenidos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AF4EFF9D-B86D-4E72-B1AA-637B18507247}"/>
              </a:ext>
            </a:extLst>
          </p:cNvPr>
          <p:cNvSpPr txBox="1"/>
          <p:nvPr/>
        </p:nvSpPr>
        <p:spPr>
          <a:xfrm>
            <a:off x="3550096" y="4817028"/>
            <a:ext cx="97877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Instrucciones</a:t>
            </a:r>
            <a:r>
              <a:rPr lang="en-US" sz="1050" dirty="0">
                <a:latin typeface="Arial Nova" panose="020B0504020202020204" pitchFamily="34" charset="0"/>
              </a:rPr>
              <a:t> y </a:t>
            </a:r>
            <a:r>
              <a:rPr lang="en-US" sz="1050" dirty="0" err="1">
                <a:latin typeface="Arial Nova" panose="020B0504020202020204" pitchFamily="34" charset="0"/>
              </a:rPr>
              <a:t>Compartir</a:t>
            </a:r>
            <a:endParaRPr lang="en-US" sz="1050" dirty="0">
              <a:latin typeface="Arial Nova" panose="020B050402020202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53AF180F-51C7-40AD-B7D8-DB55EECB1132}"/>
              </a:ext>
            </a:extLst>
          </p:cNvPr>
          <p:cNvSpPr txBox="1"/>
          <p:nvPr/>
        </p:nvSpPr>
        <p:spPr>
          <a:xfrm>
            <a:off x="1240692" y="5832673"/>
            <a:ext cx="1189857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Visualizar</a:t>
            </a:r>
            <a:r>
              <a:rPr lang="en-US" sz="1050" dirty="0">
                <a:latin typeface="Arial Nova" panose="020B0504020202020204" pitchFamily="34" charset="0"/>
              </a:rPr>
              <a:t> el video o leer </a:t>
            </a:r>
            <a:r>
              <a:rPr lang="en-US" sz="1050" dirty="0" err="1">
                <a:latin typeface="Arial Nova" panose="020B0504020202020204" pitchFamily="34" charset="0"/>
              </a:rPr>
              <a:t>texto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E86014A5-FFAB-4E6B-A6B7-62016A3CB658}"/>
              </a:ext>
            </a:extLst>
          </p:cNvPr>
          <p:cNvSpPr txBox="1"/>
          <p:nvPr/>
        </p:nvSpPr>
        <p:spPr>
          <a:xfrm>
            <a:off x="2529524" y="6141928"/>
            <a:ext cx="118985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Arial Nova" panose="020B0504020202020204" pitchFamily="34" charset="0"/>
              </a:rPr>
              <a:t>Resolver </a:t>
            </a:r>
            <a:r>
              <a:rPr lang="en-US" sz="1050" dirty="0" err="1">
                <a:latin typeface="Arial Nova" panose="020B0504020202020204" pitchFamily="34" charset="0"/>
              </a:rPr>
              <a:t>cuestionario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3D73C208-A50F-42E0-8FB6-7CEEB6827586}"/>
              </a:ext>
            </a:extLst>
          </p:cNvPr>
          <p:cNvSpPr txBox="1"/>
          <p:nvPr/>
        </p:nvSpPr>
        <p:spPr>
          <a:xfrm>
            <a:off x="9227966" y="5737675"/>
            <a:ext cx="193882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Arial Nova" panose="020B0504020202020204" pitchFamily="34" charset="0"/>
              </a:rPr>
              <a:t>Feedback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8046E854-8006-40E6-8981-265147794294}"/>
              </a:ext>
            </a:extLst>
          </p:cNvPr>
          <p:cNvSpPr txBox="1"/>
          <p:nvPr/>
        </p:nvSpPr>
        <p:spPr>
          <a:xfrm>
            <a:off x="3520412" y="5851237"/>
            <a:ext cx="118985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>
                <a:latin typeface="Arial Nova" panose="020B0504020202020204" pitchFamily="34" charset="0"/>
              </a:rPr>
              <a:t>Realizar</a:t>
            </a:r>
            <a:r>
              <a:rPr lang="en-US" sz="1050" dirty="0">
                <a:latin typeface="Arial Nova" panose="020B0504020202020204" pitchFamily="34" charset="0"/>
              </a:rPr>
              <a:t> </a:t>
            </a:r>
            <a:r>
              <a:rPr lang="en-US" sz="1050" dirty="0" err="1">
                <a:latin typeface="Arial Nova" panose="020B0504020202020204" pitchFamily="34" charset="0"/>
              </a:rPr>
              <a:t>apuntes</a:t>
            </a:r>
            <a:r>
              <a:rPr lang="en-US" sz="1050" dirty="0">
                <a:latin typeface="Arial Nova" panose="020B0504020202020204" pitchFamily="34" charset="0"/>
              </a:rPr>
              <a:t> o </a:t>
            </a:r>
            <a:r>
              <a:rPr lang="en-US" sz="1050" dirty="0" err="1">
                <a:latin typeface="Arial Nova" panose="020B0504020202020204" pitchFamily="34" charset="0"/>
              </a:rPr>
              <a:t>infografía</a:t>
            </a:r>
            <a:endParaRPr lang="es-ES" sz="1050" dirty="0">
              <a:latin typeface="Arial Nova" panose="020B0504020202020204" pitchFamily="34" charset="0"/>
            </a:endParaRPr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C923B944-D30F-492F-B49B-87D533AD884F}"/>
              </a:ext>
            </a:extLst>
          </p:cNvPr>
          <p:cNvSpPr/>
          <p:nvPr/>
        </p:nvSpPr>
        <p:spPr>
          <a:xfrm>
            <a:off x="4817595" y="2196877"/>
            <a:ext cx="170120" cy="170120"/>
          </a:xfrm>
          <a:prstGeom prst="ellipse">
            <a:avLst/>
          </a:prstGeom>
          <a:solidFill>
            <a:srgbClr val="72A3DC"/>
          </a:solidFill>
          <a:ln>
            <a:solidFill>
              <a:srgbClr val="72A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DC200B5E-AE50-4928-8569-1A55939FB5B6}"/>
              </a:ext>
            </a:extLst>
          </p:cNvPr>
          <p:cNvSpPr/>
          <p:nvPr/>
        </p:nvSpPr>
        <p:spPr>
          <a:xfrm>
            <a:off x="5490962" y="2534553"/>
            <a:ext cx="170120" cy="1701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C5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8D50D8A2-A86C-4801-99F8-35E69518C51D}"/>
              </a:ext>
            </a:extLst>
          </p:cNvPr>
          <p:cNvSpPr/>
          <p:nvPr/>
        </p:nvSpPr>
        <p:spPr>
          <a:xfrm>
            <a:off x="6388109" y="3569723"/>
            <a:ext cx="170120" cy="1701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C5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5690FB5E-17CA-4BDD-86A8-CCF49CB58408}"/>
              </a:ext>
            </a:extLst>
          </p:cNvPr>
          <p:cNvSpPr/>
          <p:nvPr/>
        </p:nvSpPr>
        <p:spPr>
          <a:xfrm>
            <a:off x="5110893" y="3301058"/>
            <a:ext cx="170120" cy="170120"/>
          </a:xfrm>
          <a:prstGeom prst="ellipse">
            <a:avLst/>
          </a:prstGeom>
          <a:solidFill>
            <a:srgbClr val="72A3DC"/>
          </a:solidFill>
          <a:ln>
            <a:solidFill>
              <a:srgbClr val="72A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1810F9AD-065A-4B4E-9873-BD87351E1756}"/>
              </a:ext>
            </a:extLst>
          </p:cNvPr>
          <p:cNvSpPr/>
          <p:nvPr/>
        </p:nvSpPr>
        <p:spPr>
          <a:xfrm>
            <a:off x="1053991" y="4790479"/>
            <a:ext cx="170120" cy="170120"/>
          </a:xfrm>
          <a:prstGeom prst="ellipse">
            <a:avLst/>
          </a:prstGeom>
          <a:solidFill>
            <a:srgbClr val="72A3DC"/>
          </a:solidFill>
          <a:ln>
            <a:solidFill>
              <a:srgbClr val="72A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F1FA5775-F514-4346-AC91-9A9E4DD22340}"/>
              </a:ext>
            </a:extLst>
          </p:cNvPr>
          <p:cNvSpPr/>
          <p:nvPr/>
        </p:nvSpPr>
        <p:spPr>
          <a:xfrm>
            <a:off x="2399712" y="4764600"/>
            <a:ext cx="170120" cy="170120"/>
          </a:xfrm>
          <a:prstGeom prst="ellipse">
            <a:avLst/>
          </a:prstGeom>
          <a:solidFill>
            <a:srgbClr val="72A3DC"/>
          </a:solidFill>
          <a:ln>
            <a:solidFill>
              <a:srgbClr val="72A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B1566FF5-3FB3-49EF-9D05-521EA9E190D2}"/>
              </a:ext>
            </a:extLst>
          </p:cNvPr>
          <p:cNvSpPr/>
          <p:nvPr/>
        </p:nvSpPr>
        <p:spPr>
          <a:xfrm>
            <a:off x="3409002" y="4885370"/>
            <a:ext cx="170120" cy="170120"/>
          </a:xfrm>
          <a:prstGeom prst="ellipse">
            <a:avLst/>
          </a:prstGeom>
          <a:solidFill>
            <a:srgbClr val="72A3DC"/>
          </a:solidFill>
          <a:ln>
            <a:solidFill>
              <a:srgbClr val="72A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CCFD1CBE-D2D0-4D1B-9688-77E157EE1479}"/>
              </a:ext>
            </a:extLst>
          </p:cNvPr>
          <p:cNvSpPr/>
          <p:nvPr/>
        </p:nvSpPr>
        <p:spPr>
          <a:xfrm>
            <a:off x="2598119" y="5282185"/>
            <a:ext cx="170120" cy="170120"/>
          </a:xfrm>
          <a:prstGeom prst="ellipse">
            <a:avLst/>
          </a:prstGeom>
          <a:solidFill>
            <a:srgbClr val="72A3DC"/>
          </a:solidFill>
          <a:ln>
            <a:solidFill>
              <a:srgbClr val="72A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67996EE0-1BDD-464F-B17A-20BC724FAA48}"/>
              </a:ext>
            </a:extLst>
          </p:cNvPr>
          <p:cNvSpPr/>
          <p:nvPr/>
        </p:nvSpPr>
        <p:spPr>
          <a:xfrm>
            <a:off x="1053991" y="5891510"/>
            <a:ext cx="170120" cy="1701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C5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B3578FEF-0F11-4696-9DFD-190B41CE6830}"/>
              </a:ext>
            </a:extLst>
          </p:cNvPr>
          <p:cNvSpPr/>
          <p:nvPr/>
        </p:nvSpPr>
        <p:spPr>
          <a:xfrm>
            <a:off x="2408338" y="6202061"/>
            <a:ext cx="170120" cy="1701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C5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67272DAA-1083-4D77-A866-8B9E5476A20A}"/>
              </a:ext>
            </a:extLst>
          </p:cNvPr>
          <p:cNvSpPr/>
          <p:nvPr/>
        </p:nvSpPr>
        <p:spPr>
          <a:xfrm>
            <a:off x="3391749" y="5917390"/>
            <a:ext cx="170120" cy="1701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C5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F52514DC-B7CC-4679-9CD5-45F2C7A133B3}"/>
              </a:ext>
            </a:extLst>
          </p:cNvPr>
          <p:cNvSpPr/>
          <p:nvPr/>
        </p:nvSpPr>
        <p:spPr>
          <a:xfrm>
            <a:off x="9063451" y="5273666"/>
            <a:ext cx="170120" cy="1701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C5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AE35C08F-CD02-4C56-AE57-05B20E5930ED}"/>
              </a:ext>
            </a:extLst>
          </p:cNvPr>
          <p:cNvSpPr/>
          <p:nvPr/>
        </p:nvSpPr>
        <p:spPr>
          <a:xfrm>
            <a:off x="9057846" y="5795302"/>
            <a:ext cx="170120" cy="170120"/>
          </a:xfrm>
          <a:prstGeom prst="ellipse">
            <a:avLst/>
          </a:prstGeom>
          <a:solidFill>
            <a:srgbClr val="72A3DC"/>
          </a:solidFill>
          <a:ln>
            <a:solidFill>
              <a:srgbClr val="72A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092A04AD-93BC-4AF7-989C-39179502003F}"/>
              </a:ext>
            </a:extLst>
          </p:cNvPr>
          <p:cNvSpPr/>
          <p:nvPr/>
        </p:nvSpPr>
        <p:spPr>
          <a:xfrm>
            <a:off x="9637488" y="6141928"/>
            <a:ext cx="170120" cy="170120"/>
          </a:xfrm>
          <a:prstGeom prst="ellipse">
            <a:avLst/>
          </a:prstGeom>
          <a:solidFill>
            <a:srgbClr val="72A3DC"/>
          </a:solidFill>
          <a:ln>
            <a:solidFill>
              <a:srgbClr val="72A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BEE4C56A-B270-459D-BC5A-EA753C103D7B}"/>
              </a:ext>
            </a:extLst>
          </p:cNvPr>
          <p:cNvSpPr txBox="1"/>
          <p:nvPr/>
        </p:nvSpPr>
        <p:spPr>
          <a:xfrm>
            <a:off x="7077919" y="6542540"/>
            <a:ext cx="492925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Material adaptado del proyecto </a:t>
            </a:r>
            <a:r>
              <a:rPr lang="es-E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Quality</a:t>
            </a:r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s-E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of</a:t>
            </a:r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 Virtual </a:t>
            </a:r>
            <a:r>
              <a:rPr lang="es-ES" sz="900" kern="0" dirty="0" err="1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Studies</a:t>
            </a:r>
            <a:r>
              <a:rPr lang="es-ES" sz="900" kern="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” (2020-1-LT01-KA226-HE-094740)</a:t>
            </a:r>
          </a:p>
        </p:txBody>
      </p:sp>
    </p:spTree>
    <p:extLst>
      <p:ext uri="{BB962C8B-B14F-4D97-AF65-F5344CB8AC3E}">
        <p14:creationId xmlns:p14="http://schemas.microsoft.com/office/powerpoint/2010/main" val="3415737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FDBD98D43C8EA49BA257570C448FBB8" ma:contentTypeVersion="16" ma:contentTypeDescription="Crear nuevo documento." ma:contentTypeScope="" ma:versionID="7f940e47bbbcfa308ee420537142e44f">
  <xsd:schema xmlns:xsd="http://www.w3.org/2001/XMLSchema" xmlns:xs="http://www.w3.org/2001/XMLSchema" xmlns:p="http://schemas.microsoft.com/office/2006/metadata/properties" xmlns:ns2="868d76b0-4aa1-4f32-9992-c00ddf4ebedb" xmlns:ns3="d27abf2b-cc52-40bc-ab80-64902b42941e" targetNamespace="http://schemas.microsoft.com/office/2006/metadata/properties" ma:root="true" ma:fieldsID="0fbbd39e0573cbca53921ae38e5f0ac5" ns2:_="" ns3:_="">
    <xsd:import namespace="868d76b0-4aa1-4f32-9992-c00ddf4ebedb"/>
    <xsd:import namespace="d27abf2b-cc52-40bc-ab80-64902b4294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8d76b0-4aa1-4f32-9992-c00ddf4eb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b19990e1-2a64-456a-8d71-25be4789a5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abf2b-cc52-40bc-ab80-64902b42941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0bf56df-e32f-4bca-a7f5-95d1ccb8aaa4}" ma:internalName="TaxCatchAll" ma:showField="CatchAllData" ma:web="d27abf2b-cc52-40bc-ab80-64902b4294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7abf2b-cc52-40bc-ab80-64902b42941e" xsi:nil="true"/>
    <lcf76f155ced4ddcb4097134ff3c332f xmlns="868d76b0-4aa1-4f32-9992-c00ddf4ebed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EA55470-FD98-4F2B-BDD5-2E5142ADBB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2A3D02-1FCA-4F84-BD45-21EBEB891109}"/>
</file>

<file path=customXml/itemProps3.xml><?xml version="1.0" encoding="utf-8"?>
<ds:datastoreItem xmlns:ds="http://schemas.openxmlformats.org/officeDocument/2006/customXml" ds:itemID="{D4E7A48D-EFEC-407F-ABAF-AF47D25F9BC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68d76b0-4aa1-4f32-9992-c00ddf4ebed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27abf2b-cc52-40bc-ab80-64902b42941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417</Words>
  <Application>Microsoft Office PowerPoint</Application>
  <PresentationFormat>Panorámica</PresentationFormat>
  <Paragraphs>72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arial</vt:lpstr>
      <vt:lpstr>Arial Nova</vt:lpstr>
      <vt:lpstr>Calibri</vt:lpstr>
      <vt:lpstr>Calibri Light</vt:lpstr>
      <vt:lpstr>inherit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Calvo García</dc:creator>
  <cp:lastModifiedBy>Natalia Calvo García</cp:lastModifiedBy>
  <cp:revision>7</cp:revision>
  <dcterms:created xsi:type="dcterms:W3CDTF">2022-04-08T07:57:02Z</dcterms:created>
  <dcterms:modified xsi:type="dcterms:W3CDTF">2022-04-27T11:54:31Z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0x010100FFDBD98D43C8EA49BA257570C448FBB8</vt:lpwstr>
  </property>
</Properties>
</file>